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3"/>
  </p:normalViewPr>
  <p:slideViewPr>
    <p:cSldViewPr>
      <p:cViewPr varScale="1">
        <p:scale>
          <a:sx n="101" d="100"/>
          <a:sy n="101" d="100"/>
        </p:scale>
        <p:origin x="142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849ED5-FF9E-764C-A473-35D8DC3A84C2}" type="slidenum">
              <a:rPr lang="en-US" altLang="en-US"/>
              <a:pPr>
                <a:defRPr/>
              </a:pPr>
              <a:t>‹#›</a:t>
            </a:fld>
            <a:endParaRPr lang="en-US" altLang="en-US"/>
          </a:p>
        </p:txBody>
      </p:sp>
    </p:spTree>
    <p:extLst>
      <p:ext uri="{BB962C8B-B14F-4D97-AF65-F5344CB8AC3E}">
        <p14:creationId xmlns:p14="http://schemas.microsoft.com/office/powerpoint/2010/main" val="187455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4096E-A898-894B-8995-ECB99A8196EE}" type="slidenum">
              <a:rPr lang="en-US" altLang="en-US"/>
              <a:pPr>
                <a:defRPr/>
              </a:pPr>
              <a:t>‹#›</a:t>
            </a:fld>
            <a:endParaRPr lang="en-US" altLang="en-US"/>
          </a:p>
        </p:txBody>
      </p:sp>
    </p:spTree>
    <p:extLst>
      <p:ext uri="{BB962C8B-B14F-4D97-AF65-F5344CB8AC3E}">
        <p14:creationId xmlns:p14="http://schemas.microsoft.com/office/powerpoint/2010/main" val="207109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AB4AE8-555B-4D48-B3CA-32F91A627E32}" type="slidenum">
              <a:rPr lang="en-US" altLang="en-US"/>
              <a:pPr>
                <a:defRPr/>
              </a:pPr>
              <a:t>‹#›</a:t>
            </a:fld>
            <a:endParaRPr lang="en-US" altLang="en-US"/>
          </a:p>
        </p:txBody>
      </p:sp>
    </p:spTree>
    <p:extLst>
      <p:ext uri="{BB962C8B-B14F-4D97-AF65-F5344CB8AC3E}">
        <p14:creationId xmlns:p14="http://schemas.microsoft.com/office/powerpoint/2010/main" val="40657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D6E22A-EE81-DB49-90C1-3F5C13B5D4BD}" type="slidenum">
              <a:rPr lang="en-US" altLang="en-US"/>
              <a:pPr>
                <a:defRPr/>
              </a:pPr>
              <a:t>‹#›</a:t>
            </a:fld>
            <a:endParaRPr lang="en-US" altLang="en-US"/>
          </a:p>
        </p:txBody>
      </p:sp>
    </p:spTree>
    <p:extLst>
      <p:ext uri="{BB962C8B-B14F-4D97-AF65-F5344CB8AC3E}">
        <p14:creationId xmlns:p14="http://schemas.microsoft.com/office/powerpoint/2010/main" val="202253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0B73D-22B3-9D4F-9868-5ED82CA681ED}" type="slidenum">
              <a:rPr lang="en-US" altLang="en-US"/>
              <a:pPr>
                <a:defRPr/>
              </a:pPr>
              <a:t>‹#›</a:t>
            </a:fld>
            <a:endParaRPr lang="en-US" altLang="en-US"/>
          </a:p>
        </p:txBody>
      </p:sp>
    </p:spTree>
    <p:extLst>
      <p:ext uri="{BB962C8B-B14F-4D97-AF65-F5344CB8AC3E}">
        <p14:creationId xmlns:p14="http://schemas.microsoft.com/office/powerpoint/2010/main" val="15613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39498-9548-3A4A-9288-88632A09F490}" type="slidenum">
              <a:rPr lang="en-US" altLang="en-US"/>
              <a:pPr>
                <a:defRPr/>
              </a:pPr>
              <a:t>‹#›</a:t>
            </a:fld>
            <a:endParaRPr lang="en-US" altLang="en-US"/>
          </a:p>
        </p:txBody>
      </p:sp>
    </p:spTree>
    <p:extLst>
      <p:ext uri="{BB962C8B-B14F-4D97-AF65-F5344CB8AC3E}">
        <p14:creationId xmlns:p14="http://schemas.microsoft.com/office/powerpoint/2010/main" val="212514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A60451-6AC5-B24E-8CE0-D9FC90030160}" type="slidenum">
              <a:rPr lang="en-US" altLang="en-US"/>
              <a:pPr>
                <a:defRPr/>
              </a:pPr>
              <a:t>‹#›</a:t>
            </a:fld>
            <a:endParaRPr lang="en-US" altLang="en-US"/>
          </a:p>
        </p:txBody>
      </p:sp>
    </p:spTree>
    <p:extLst>
      <p:ext uri="{BB962C8B-B14F-4D97-AF65-F5344CB8AC3E}">
        <p14:creationId xmlns:p14="http://schemas.microsoft.com/office/powerpoint/2010/main" val="34372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19FA48-770B-E14C-B096-2B2F07800D80}" type="slidenum">
              <a:rPr lang="en-US" altLang="en-US"/>
              <a:pPr>
                <a:defRPr/>
              </a:pPr>
              <a:t>‹#›</a:t>
            </a:fld>
            <a:endParaRPr lang="en-US" altLang="en-US"/>
          </a:p>
        </p:txBody>
      </p:sp>
    </p:spTree>
    <p:extLst>
      <p:ext uri="{BB962C8B-B14F-4D97-AF65-F5344CB8AC3E}">
        <p14:creationId xmlns:p14="http://schemas.microsoft.com/office/powerpoint/2010/main" val="31983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02496D-E04A-4F42-A7E0-5183BE506FA0}" type="slidenum">
              <a:rPr lang="en-US" altLang="en-US"/>
              <a:pPr>
                <a:defRPr/>
              </a:pPr>
              <a:t>‹#›</a:t>
            </a:fld>
            <a:endParaRPr lang="en-US" altLang="en-US"/>
          </a:p>
        </p:txBody>
      </p:sp>
    </p:spTree>
    <p:extLst>
      <p:ext uri="{BB962C8B-B14F-4D97-AF65-F5344CB8AC3E}">
        <p14:creationId xmlns:p14="http://schemas.microsoft.com/office/powerpoint/2010/main" val="37826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A8A40-EE7C-E945-9CDB-48539C4C4007}" type="slidenum">
              <a:rPr lang="en-US" altLang="en-US"/>
              <a:pPr>
                <a:defRPr/>
              </a:pPr>
              <a:t>‹#›</a:t>
            </a:fld>
            <a:endParaRPr lang="en-US" altLang="en-US"/>
          </a:p>
        </p:txBody>
      </p:sp>
    </p:spTree>
    <p:extLst>
      <p:ext uri="{BB962C8B-B14F-4D97-AF65-F5344CB8AC3E}">
        <p14:creationId xmlns:p14="http://schemas.microsoft.com/office/powerpoint/2010/main" val="101876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84FFA6-2813-B34F-8521-AC46192C9CB1}" type="slidenum">
              <a:rPr lang="en-US" altLang="en-US"/>
              <a:pPr>
                <a:defRPr/>
              </a:pPr>
              <a:t>‹#›</a:t>
            </a:fld>
            <a:endParaRPr lang="en-US" altLang="en-US"/>
          </a:p>
        </p:txBody>
      </p:sp>
    </p:spTree>
    <p:extLst>
      <p:ext uri="{BB962C8B-B14F-4D97-AF65-F5344CB8AC3E}">
        <p14:creationId xmlns:p14="http://schemas.microsoft.com/office/powerpoint/2010/main" val="500355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B63DE7E4-2FE5-884C-B236-41B2606093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443038" y="152400"/>
            <a:ext cx="7239000" cy="2278063"/>
          </a:xfrm>
        </p:spPr>
        <p:txBody>
          <a:bodyPr anchor="b"/>
          <a:lstStyle/>
          <a:p>
            <a:pPr eaLnBrk="1" hangingPunct="1"/>
            <a:r>
              <a:rPr lang="en-US" altLang="en-US" sz="4800" dirty="0"/>
              <a:t>Fixing a WCIB Cane:  Starring Freedom and Jesse!</a:t>
            </a:r>
          </a:p>
        </p:txBody>
      </p:sp>
      <p:pic>
        <p:nvPicPr>
          <p:cNvPr id="2051" name="Picture 3" descr="Freedom with her WCIB cane that needs fixing"/>
          <p:cNvPicPr>
            <a:picLocks noGrp="1" noChangeAspect="1" noChangeArrowheads="1"/>
          </p:cNvPicPr>
          <p:nvPr>
            <p:ph type="subTitle" idx="4294967295"/>
          </p:nvPr>
        </p:nvPicPr>
        <p:blipFill>
          <a:blip r:embed="rId2" cstate="hqprint">
            <a:lum bright="12000"/>
            <a:extLst>
              <a:ext uri="{28A0092B-C50C-407E-A947-70E740481C1C}">
                <a14:useLocalDpi xmlns:a14="http://schemas.microsoft.com/office/drawing/2010/main"/>
              </a:ext>
            </a:extLst>
          </a:blip>
          <a:srcRect/>
          <a:stretch>
            <a:fillRect/>
          </a:stretch>
        </p:blipFill>
        <p:spPr>
          <a:xfrm>
            <a:off x="2506663" y="2957513"/>
            <a:ext cx="3689350" cy="3563937"/>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69900" y="455672"/>
            <a:ext cx="8229600" cy="1752600"/>
          </a:xfrm>
        </p:spPr>
        <p:txBody>
          <a:bodyPr anchor="b"/>
          <a:lstStyle/>
          <a:p>
            <a:pPr eaLnBrk="1" hangingPunct="1"/>
            <a:r>
              <a:rPr lang="en-US" altLang="en-US" sz="3800" dirty="0"/>
              <a:t>Rethread your cane by threading the paper clip end of the string attached to the elastic through each part</a:t>
            </a:r>
          </a:p>
        </p:txBody>
      </p:sp>
      <p:sp>
        <p:nvSpPr>
          <p:cNvPr id="11267" name="Rectangle 3"/>
          <p:cNvSpPr>
            <a:spLocks noGrp="1" noChangeArrowheads="1"/>
          </p:cNvSpPr>
          <p:nvPr>
            <p:ph type="body" idx="4294967295"/>
          </p:nvPr>
        </p:nvSpPr>
        <p:spPr>
          <a:xfrm>
            <a:off x="457200" y="2743200"/>
            <a:ext cx="3429000" cy="2971800"/>
          </a:xfrm>
        </p:spPr>
        <p:txBody>
          <a:bodyPr/>
          <a:lstStyle/>
          <a:p>
            <a:pPr eaLnBrk="1" hangingPunct="1"/>
            <a:r>
              <a:rPr lang="en-US" altLang="en-US" dirty="0"/>
              <a:t>Be careful to place the pieces the correct way to ‘fit together’</a:t>
            </a:r>
          </a:p>
        </p:txBody>
      </p:sp>
      <p:pic>
        <p:nvPicPr>
          <p:cNvPr id="11268" name="Picture 4" descr="Jesse has replaced the broken part of cane with a new bit and is re threading her cane using the string knotted onto the elastic and the paper clip to weight the string through the pieces of cane"/>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833812" y="2743200"/>
            <a:ext cx="4852988" cy="350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304800"/>
            <a:ext cx="8229600" cy="1828800"/>
          </a:xfrm>
        </p:spPr>
        <p:txBody>
          <a:bodyPr anchor="b"/>
          <a:lstStyle/>
          <a:p>
            <a:pPr eaLnBrk="1" hangingPunct="1"/>
            <a:r>
              <a:rPr lang="en-US" altLang="en-US" sz="4000" dirty="0"/>
              <a:t>Or if you shortcut like Freedom:  put all the pieces together and thread!</a:t>
            </a:r>
          </a:p>
        </p:txBody>
      </p:sp>
      <p:pic>
        <p:nvPicPr>
          <p:cNvPr id="12291" name="Picture 3" descr="Freedom has chosen to thread the elastic through several pieces of cane at once."/>
          <p:cNvPicPr>
            <a:picLocks noGrp="1" noChangeAspect="1" noChangeArrowheads="1"/>
          </p:cNvPicPr>
          <p:nvPr>
            <p:ph type="body" idx="4294967295"/>
          </p:nvPr>
        </p:nvPicPr>
        <p:blipFill>
          <a:blip r:embed="rId2" cstate="hqprint">
            <a:extLst>
              <a:ext uri="{28A0092B-C50C-407E-A947-70E740481C1C}">
                <a14:useLocalDpi xmlns:a14="http://schemas.microsoft.com/office/drawing/2010/main"/>
              </a:ext>
            </a:extLst>
          </a:blip>
          <a:srcRect/>
          <a:stretch>
            <a:fillRect/>
          </a:stretch>
        </p:blipFill>
        <p:spPr>
          <a:xfrm>
            <a:off x="2286000" y="2362200"/>
            <a:ext cx="4572000" cy="42545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b"/>
          <a:lstStyle/>
          <a:p>
            <a:pPr eaLnBrk="1" hangingPunct="1"/>
            <a:r>
              <a:rPr lang="en-US" altLang="en-US" dirty="0"/>
              <a:t>The last bit has two ‘short’ ends</a:t>
            </a:r>
          </a:p>
        </p:txBody>
      </p:sp>
      <p:pic>
        <p:nvPicPr>
          <p:cNvPr id="13315" name="Picture 3" descr="Jesse has her cane re strung and has the string attached to the elastic poking out of the very end of the cane.  She is ready to reattach the original string that was attached to thecane.  The piece that originally held tha cane together"/>
          <p:cNvPicPr>
            <a:picLocks noGrp="1" noChangeAspect="1" noChangeArrowheads="1"/>
          </p:cNvPicPr>
          <p:nvPr>
            <p:ph type="body" idx="4294967295"/>
          </p:nvPr>
        </p:nvPicPr>
        <p:blipFill>
          <a:blip r:embed="rId2">
            <a:extLst>
              <a:ext uri="{28A0092B-C50C-407E-A947-70E740481C1C}">
                <a14:useLocalDpi xmlns:a14="http://schemas.microsoft.com/office/drawing/2010/main"/>
              </a:ext>
            </a:extLst>
          </a:blip>
          <a:srcRect/>
          <a:stretch>
            <a:fillRect/>
          </a:stretch>
        </p:blipFill>
        <p:spPr>
          <a:xfrm>
            <a:off x="2362200" y="1752600"/>
            <a:ext cx="4949825" cy="4114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533400"/>
            <a:ext cx="8229600" cy="1143000"/>
          </a:xfrm>
        </p:spPr>
        <p:txBody>
          <a:bodyPr anchor="b"/>
          <a:lstStyle/>
          <a:p>
            <a:pPr eaLnBrk="1" hangingPunct="1"/>
            <a:r>
              <a:rPr lang="en-US" altLang="en-US" sz="3600" dirty="0"/>
              <a:t>Pull the elastic through the last bit of the cane using the string</a:t>
            </a:r>
          </a:p>
        </p:txBody>
      </p:sp>
      <p:pic>
        <p:nvPicPr>
          <p:cNvPr id="14339" name="Picture 3" descr="Pulling the cane fixing string out of the tip end of the now fixed cane, pulls the elastic taut and through the end too.  Ready to be completed"/>
          <p:cNvPicPr>
            <a:picLocks noGrp="1" noChangeAspect="1" noChangeArrowheads="1"/>
          </p:cNvPicPr>
          <p:nvPr>
            <p:ph type="body" idx="4294967295"/>
          </p:nvPr>
        </p:nvPicPr>
        <p:blipFill>
          <a:blip r:embed="rId2" cstate="hqprint">
            <a:extLst>
              <a:ext uri="{28A0092B-C50C-407E-A947-70E740481C1C}">
                <a14:useLocalDpi xmlns:a14="http://schemas.microsoft.com/office/drawing/2010/main"/>
              </a:ext>
            </a:extLst>
          </a:blip>
          <a:srcRect t="-2"/>
          <a:stretch>
            <a:fillRect/>
          </a:stretch>
        </p:blipFill>
        <p:spPr>
          <a:xfrm>
            <a:off x="1039812" y="2209800"/>
            <a:ext cx="7064375" cy="38528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b"/>
          <a:lstStyle/>
          <a:p>
            <a:pPr eaLnBrk="1" hangingPunct="1"/>
            <a:r>
              <a:rPr lang="en-US" altLang="en-US" sz="3200" dirty="0"/>
              <a:t>…rethread the little metal and string through the elastic, and cut your string</a:t>
            </a:r>
          </a:p>
        </p:txBody>
      </p:sp>
      <p:pic>
        <p:nvPicPr>
          <p:cNvPr id="15363" name="Picture 3" descr="Jesse has the elastic through the cane ready to cut the string off"/>
          <p:cNvPicPr>
            <a:picLocks noGrp="1" noChangeAspect="1" noChangeArrowheads="1"/>
          </p:cNvPicPr>
          <p:nvPr>
            <p:ph type="body" idx="4294967295"/>
          </p:nvPr>
        </p:nvPicPr>
        <p:blipFill>
          <a:blip r:embed="rId2">
            <a:extLst>
              <a:ext uri="{28A0092B-C50C-407E-A947-70E740481C1C}">
                <a14:useLocalDpi xmlns:a14="http://schemas.microsoft.com/office/drawing/2010/main"/>
              </a:ext>
            </a:extLst>
          </a:blip>
          <a:srcRect/>
          <a:stretch>
            <a:fillRect/>
          </a:stretch>
        </p:blipFill>
        <p:spPr>
          <a:xfrm>
            <a:off x="1258093" y="1752600"/>
            <a:ext cx="6627813" cy="471052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304800" y="274638"/>
            <a:ext cx="4876800" cy="944562"/>
          </a:xfrm>
        </p:spPr>
        <p:txBody>
          <a:bodyPr anchor="b"/>
          <a:lstStyle/>
          <a:p>
            <a:pPr eaLnBrk="1" hangingPunct="1"/>
            <a:r>
              <a:rPr lang="en-NZ" altLang="en-US" dirty="0"/>
              <a:t>And you are done!</a:t>
            </a:r>
          </a:p>
        </p:txBody>
      </p:sp>
      <p:sp>
        <p:nvSpPr>
          <p:cNvPr id="16388" name="TextBox 1"/>
          <p:cNvSpPr txBox="1">
            <a:spLocks noChangeArrowheads="1"/>
          </p:cNvSpPr>
          <p:nvPr/>
        </p:nvSpPr>
        <p:spPr bwMode="auto">
          <a:xfrm>
            <a:off x="762000" y="1524001"/>
            <a:ext cx="3886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NZ" altLang="en-US" sz="2400" dirty="0"/>
              <a:t>See your O&amp;M if you need a new </a:t>
            </a:r>
            <a:r>
              <a:rPr lang="en-NZ" altLang="en-US" sz="2400" dirty="0" smtClean="0"/>
              <a:t>cane or</a:t>
            </a:r>
          </a:p>
          <a:p>
            <a:pPr>
              <a:spcBef>
                <a:spcPct val="0"/>
              </a:spcBef>
              <a:buFontTx/>
              <a:buNone/>
            </a:pPr>
            <a:endParaRPr lang="en-NZ" altLang="en-US" sz="2400" dirty="0"/>
          </a:p>
          <a:p>
            <a:pPr>
              <a:spcBef>
                <a:spcPct val="0"/>
              </a:spcBef>
              <a:buFontTx/>
              <a:buNone/>
            </a:pPr>
            <a:r>
              <a:rPr lang="en-NZ" altLang="en-US" sz="1800" dirty="0"/>
              <a:t>Check with your local Resource Teacher Vision  for more information</a:t>
            </a:r>
          </a:p>
          <a:p>
            <a:pPr algn="ctr">
              <a:spcBef>
                <a:spcPct val="0"/>
              </a:spcBef>
              <a:buFontTx/>
              <a:buNone/>
            </a:pPr>
            <a:endParaRPr lang="en-NZ" altLang="en-US" sz="2400" dirty="0"/>
          </a:p>
        </p:txBody>
      </p:sp>
      <p:sp>
        <p:nvSpPr>
          <p:cNvPr id="16389" name="TextBox 1"/>
          <p:cNvSpPr txBox="1">
            <a:spLocks noChangeArrowheads="1"/>
          </p:cNvSpPr>
          <p:nvPr/>
        </p:nvSpPr>
        <p:spPr bwMode="auto">
          <a:xfrm>
            <a:off x="762000" y="3927060"/>
            <a:ext cx="388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NZ" altLang="en-US" sz="1800" dirty="0">
                <a:solidFill>
                  <a:srgbClr val="000000"/>
                </a:solidFill>
                <a:latin typeface="+mn-lt"/>
              </a:rPr>
              <a:t>Developed by Moving Forward Ltd and BLENNZ, 2014</a:t>
            </a:r>
          </a:p>
        </p:txBody>
      </p:sp>
      <p:pic>
        <p:nvPicPr>
          <p:cNvPr id="16387" name="Picture 5" descr="Freedom is standing proudly with her completely fixed WCIB cane"/>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486400" y="274638"/>
            <a:ext cx="3225800" cy="627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nchor="b"/>
          <a:lstStyle/>
          <a:p>
            <a:pPr eaLnBrk="1" hangingPunct="1"/>
            <a:r>
              <a:rPr lang="en-US" altLang="en-US" sz="4000" dirty="0"/>
              <a:t>Sometimes a mobility cane snaps so what can you do?</a:t>
            </a:r>
          </a:p>
        </p:txBody>
      </p:sp>
      <p:sp>
        <p:nvSpPr>
          <p:cNvPr id="3075" name="Rectangle 3"/>
          <p:cNvSpPr>
            <a:spLocks noGrp="1" noChangeArrowheads="1"/>
          </p:cNvSpPr>
          <p:nvPr>
            <p:ph type="body" idx="4294967295"/>
          </p:nvPr>
        </p:nvSpPr>
        <p:spPr/>
        <p:txBody>
          <a:bodyPr/>
          <a:lstStyle/>
          <a:p>
            <a:pPr eaLnBrk="1" hangingPunct="1"/>
            <a:r>
              <a:rPr lang="en-US" altLang="en-US" sz="2800"/>
              <a:t>Using your “technologically advanced cane </a:t>
            </a:r>
          </a:p>
          <a:p>
            <a:pPr eaLnBrk="1" hangingPunct="1">
              <a:buFontTx/>
              <a:buNone/>
            </a:pPr>
            <a:r>
              <a:rPr lang="en-US" altLang="en-US" sz="2800"/>
              <a:t>fixing kit” (a paper clip and string)</a:t>
            </a:r>
          </a:p>
          <a:p>
            <a:pPr eaLnBrk="1" hangingPunct="1">
              <a:buFontTx/>
              <a:buNone/>
            </a:pPr>
            <a:r>
              <a:rPr lang="en-US" altLang="en-US" sz="2800"/>
              <a:t>you can…</a:t>
            </a:r>
          </a:p>
          <a:p>
            <a:pPr eaLnBrk="1" hangingPunct="1"/>
            <a:endParaRPr lang="en-US" altLang="en-US" sz="2800"/>
          </a:p>
          <a:p>
            <a:pPr eaLnBrk="1" hangingPunct="1">
              <a:buFontTx/>
              <a:buNone/>
            </a:pPr>
            <a:endParaRPr lang="en-US" altLang="en-US" sz="2800"/>
          </a:p>
          <a:p>
            <a:pPr eaLnBrk="1" hangingPunct="1"/>
            <a:endParaRPr lang="en-US" altLang="en-US" sz="2800"/>
          </a:p>
          <a:p>
            <a:pPr eaLnBrk="1" hangingPunct="1"/>
            <a:endParaRPr lang="en-US" altLang="en-US" sz="2800"/>
          </a:p>
          <a:p>
            <a:pPr eaLnBrk="1" hangingPunct="1">
              <a:buFontTx/>
              <a:buNone/>
            </a:pPr>
            <a:r>
              <a:rPr lang="en-US" altLang="en-US" sz="2800"/>
              <a:t>Fix it!</a:t>
            </a:r>
          </a:p>
        </p:txBody>
      </p:sp>
      <p:pic>
        <p:nvPicPr>
          <p:cNvPr id="3076" name="Picture 5" descr="Jesse holding her technologically advanced cane fixing kit. Her string and paper clip.  Ready to fix her cane"/>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200400" y="2667000"/>
            <a:ext cx="554196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33715"/>
            <a:ext cx="8229600" cy="1143000"/>
          </a:xfrm>
        </p:spPr>
        <p:txBody>
          <a:bodyPr anchor="b"/>
          <a:lstStyle/>
          <a:p>
            <a:pPr eaLnBrk="1" hangingPunct="1"/>
            <a:r>
              <a:rPr lang="en-US" altLang="en-US" dirty="0"/>
              <a:t>First get the tip off!</a:t>
            </a:r>
          </a:p>
        </p:txBody>
      </p:sp>
      <p:sp>
        <p:nvSpPr>
          <p:cNvPr id="4099" name="Rectangle 3"/>
          <p:cNvSpPr>
            <a:spLocks noGrp="1" noChangeArrowheads="1"/>
          </p:cNvSpPr>
          <p:nvPr>
            <p:ph type="body" idx="4294967295"/>
          </p:nvPr>
        </p:nvSpPr>
        <p:spPr>
          <a:xfrm>
            <a:off x="457200" y="1176715"/>
            <a:ext cx="6172200" cy="3928686"/>
          </a:xfrm>
        </p:spPr>
        <p:txBody>
          <a:bodyPr/>
          <a:lstStyle/>
          <a:p>
            <a:pPr eaLnBrk="1" hangingPunct="1"/>
            <a:r>
              <a:rPr lang="en-US" altLang="en-US" dirty="0"/>
              <a:t>You might need a vice</a:t>
            </a:r>
          </a:p>
          <a:p>
            <a:pPr eaLnBrk="1" hangingPunct="1"/>
            <a:r>
              <a:rPr lang="en-US" altLang="en-US" dirty="0"/>
              <a:t>But try warm water or</a:t>
            </a:r>
          </a:p>
          <a:p>
            <a:pPr eaLnBrk="1" hangingPunct="1"/>
            <a:endParaRPr lang="en-US" altLang="en-US" dirty="0"/>
          </a:p>
          <a:p>
            <a:pPr eaLnBrk="1" hangingPunct="1"/>
            <a:endParaRPr lang="en-US" altLang="en-US" dirty="0"/>
          </a:p>
          <a:p>
            <a:pPr eaLnBrk="1" hangingPunct="1"/>
            <a:endParaRPr lang="en-US" altLang="en-US" dirty="0"/>
          </a:p>
          <a:p>
            <a:pPr eaLnBrk="1" hangingPunct="1">
              <a:buFontTx/>
              <a:buNone/>
            </a:pPr>
            <a:r>
              <a:rPr lang="en-US" altLang="en-US" dirty="0" smtClean="0"/>
              <a:t>Pliers first</a:t>
            </a:r>
            <a:endParaRPr lang="en-US" altLang="en-US" dirty="0"/>
          </a:p>
        </p:txBody>
      </p:sp>
      <p:pic>
        <p:nvPicPr>
          <p:cNvPr id="4100" name="Picture 4" descr="picture of the cane tip wedged in a vice and Freedom using plyers to get the tip off the ca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24200" y="2533796"/>
            <a:ext cx="5486400" cy="411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52400"/>
            <a:ext cx="8229600" cy="2209800"/>
          </a:xfrm>
        </p:spPr>
        <p:txBody>
          <a:bodyPr anchor="b"/>
          <a:lstStyle/>
          <a:p>
            <a:pPr eaLnBrk="1" hangingPunct="1"/>
            <a:r>
              <a:rPr lang="en-US" altLang="en-US" sz="4000" dirty="0"/>
              <a:t>Then pull the string end and the elastic out of the ‘tip’ end of the cane</a:t>
            </a:r>
          </a:p>
        </p:txBody>
      </p:sp>
      <p:pic>
        <p:nvPicPr>
          <p:cNvPr id="5123" name="Picture 3" descr="Freedom is pulling the elastic out of the tip end of the cane"/>
          <p:cNvPicPr>
            <a:picLocks noGrp="1" noChangeAspect="1" noChangeArrowheads="1"/>
          </p:cNvPicPr>
          <p:nvPr>
            <p:ph type="body" idx="4294967295"/>
          </p:nvPr>
        </p:nvPicPr>
        <p:blipFill>
          <a:blip r:embed="rId2" cstate="hqprint">
            <a:extLst>
              <a:ext uri="{28A0092B-C50C-407E-A947-70E740481C1C}">
                <a14:useLocalDpi xmlns:a14="http://schemas.microsoft.com/office/drawing/2010/main"/>
              </a:ext>
            </a:extLst>
          </a:blip>
          <a:srcRect/>
          <a:stretch>
            <a:fillRect/>
          </a:stretch>
        </p:blipFill>
        <p:spPr>
          <a:xfrm>
            <a:off x="2667000" y="2362200"/>
            <a:ext cx="3295650" cy="41148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92125" y="609600"/>
            <a:ext cx="8229600" cy="1143000"/>
          </a:xfrm>
        </p:spPr>
        <p:txBody>
          <a:bodyPr anchor="b"/>
          <a:lstStyle/>
          <a:p>
            <a:pPr eaLnBrk="1" hangingPunct="1"/>
            <a:r>
              <a:rPr lang="en-US" altLang="en-US" sz="4000" dirty="0"/>
              <a:t>Then undo the string at the end of the elastic</a:t>
            </a:r>
          </a:p>
        </p:txBody>
      </p:sp>
      <p:pic>
        <p:nvPicPr>
          <p:cNvPr id="6147" name="Picture 4" descr="Freedom is undoing the string that holds the elastic tight inside the cane.  The string has a metal disc and a knot.  It isnt the knot that is undone. It is where the string is connected to the elastic"/>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57200" y="2971800"/>
            <a:ext cx="82994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80998" y="457200"/>
            <a:ext cx="8304213" cy="1905000"/>
          </a:xfrm>
        </p:spPr>
        <p:txBody>
          <a:bodyPr anchor="b"/>
          <a:lstStyle/>
          <a:p>
            <a:pPr eaLnBrk="1" hangingPunct="1"/>
            <a:r>
              <a:rPr lang="en-US" altLang="en-US" sz="4000" dirty="0"/>
              <a:t>If need be jam something into the elastic loop to stop it ‘pinging’ into the cane parts</a:t>
            </a:r>
          </a:p>
        </p:txBody>
      </p:sp>
      <p:pic>
        <p:nvPicPr>
          <p:cNvPr id="7171" name="Picture 3" descr="Jesse is using an old piece of cane to loop through the elastic in the cane being fixed.  This stops the elastic releasing and the cane falling apart until you are ready"/>
          <p:cNvPicPr>
            <a:picLocks noGrp="1" noChangeAspect="1" noChangeArrowheads="1"/>
          </p:cNvPicPr>
          <p:nvPr>
            <p:ph type="body" idx="4294967295"/>
          </p:nvPr>
        </p:nvPicPr>
        <p:blipFill>
          <a:blip r:embed="rId2" cstate="hqprint">
            <a:extLst>
              <a:ext uri="{28A0092B-C50C-407E-A947-70E740481C1C}">
                <a14:useLocalDpi xmlns:a14="http://schemas.microsoft.com/office/drawing/2010/main"/>
              </a:ext>
            </a:extLst>
          </a:blip>
          <a:srcRect/>
          <a:stretch>
            <a:fillRect/>
          </a:stretch>
        </p:blipFill>
        <p:spPr>
          <a:xfrm>
            <a:off x="521493" y="2743200"/>
            <a:ext cx="8023225" cy="37988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5800" y="457200"/>
            <a:ext cx="7923213" cy="1905000"/>
          </a:xfrm>
        </p:spPr>
        <p:txBody>
          <a:bodyPr anchor="b"/>
          <a:lstStyle/>
          <a:p>
            <a:pPr eaLnBrk="1" hangingPunct="1"/>
            <a:r>
              <a:rPr lang="en-US" altLang="en-US" sz="3600" dirty="0"/>
              <a:t>Then knot your string to the </a:t>
            </a:r>
            <a:r>
              <a:rPr lang="en-US" altLang="en-US" sz="3600" dirty="0" smtClean="0"/>
              <a:t>elastic,</a:t>
            </a:r>
            <a:br>
              <a:rPr lang="en-US" altLang="en-US" sz="3600" dirty="0" smtClean="0"/>
            </a:br>
            <a:r>
              <a:rPr lang="en-US" altLang="en-US" sz="3600" dirty="0" smtClean="0"/>
              <a:t>tie </a:t>
            </a:r>
            <a:r>
              <a:rPr lang="en-US" altLang="en-US" sz="3600" dirty="0"/>
              <a:t>the opposite end to the paperclip or weight</a:t>
            </a:r>
          </a:p>
        </p:txBody>
      </p:sp>
      <p:pic>
        <p:nvPicPr>
          <p:cNvPr id="8195" name="Picture 4" descr="So that she has something to pll the short elastic back through the cane when she has fixed it, Jesse is tying the string part of her 'cane fixing kit' to the end of the elastic"/>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904206" y="2514600"/>
            <a:ext cx="5486400" cy="39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199" y="152400"/>
            <a:ext cx="8229600" cy="1828800"/>
          </a:xfrm>
        </p:spPr>
        <p:txBody>
          <a:bodyPr anchor="b"/>
          <a:lstStyle/>
          <a:p>
            <a:pPr eaLnBrk="1" hangingPunct="1"/>
            <a:r>
              <a:rPr lang="en-US" altLang="en-US" sz="4000" dirty="0"/>
              <a:t>Pull the cane to pieces till you have the handle and string and a few bits!</a:t>
            </a:r>
          </a:p>
        </p:txBody>
      </p:sp>
      <p:pic>
        <p:nvPicPr>
          <p:cNvPr id="9219" name="Picture 3" descr="Jesse has then let the elastic release from the cane bits.  The picture shows the cane fixing string attached to the elastic, ready for re threading when the broken part has been replaced"/>
          <p:cNvPicPr>
            <a:picLocks noGrp="1" noChangeAspect="1" noChangeArrowheads="1"/>
          </p:cNvPicPr>
          <p:nvPr>
            <p:ph type="body" idx="4294967295"/>
          </p:nvPr>
        </p:nvPicPr>
        <p:blipFill>
          <a:blip r:embed="rId2" cstate="hqprint">
            <a:extLst>
              <a:ext uri="{28A0092B-C50C-407E-A947-70E740481C1C}">
                <a14:useLocalDpi xmlns:a14="http://schemas.microsoft.com/office/drawing/2010/main"/>
              </a:ext>
            </a:extLst>
          </a:blip>
          <a:srcRect/>
          <a:stretch>
            <a:fillRect/>
          </a:stretch>
        </p:blipFill>
        <p:spPr>
          <a:xfrm>
            <a:off x="2008187" y="2057400"/>
            <a:ext cx="5127625" cy="4541739"/>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81000" y="381000"/>
            <a:ext cx="8305800" cy="2057400"/>
          </a:xfrm>
        </p:spPr>
        <p:txBody>
          <a:bodyPr anchor="b"/>
          <a:lstStyle/>
          <a:p>
            <a:pPr eaLnBrk="1" hangingPunct="1"/>
            <a:r>
              <a:rPr lang="en-US" altLang="en-US" sz="3200" dirty="0"/>
              <a:t>Remove the broken bit and find a new piece to replace it. </a:t>
            </a:r>
            <a:r>
              <a:rPr lang="en-US" altLang="en-US" sz="3200" dirty="0" smtClean="0"/>
              <a:t>You </a:t>
            </a:r>
            <a:r>
              <a:rPr lang="en-US" altLang="en-US" sz="3200" dirty="0"/>
              <a:t>might need to use pliers, or something sharp, to remove bits inside the cane parts</a:t>
            </a:r>
          </a:p>
        </p:txBody>
      </p:sp>
      <p:pic>
        <p:nvPicPr>
          <p:cNvPr id="10243" name="Picture 4" descr="Freedom is chucking away the broken piece of cane"/>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057400" y="2438400"/>
            <a:ext cx="4953000" cy="415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91</TotalTime>
  <Words>283</Words>
  <Application>Microsoft Macintosh PowerPoint</Application>
  <PresentationFormat>On-screen Show (4:3)</PresentationFormat>
  <Paragraphs>34</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Fixing a WCIB Cane:  Starring Freedom and Jesse!</vt:lpstr>
      <vt:lpstr>Sometimes a mobility cane snaps so what can you do?</vt:lpstr>
      <vt:lpstr>First get the tip off!</vt:lpstr>
      <vt:lpstr>Then pull the string end and the elastic out of the ‘tip’ end of the cane</vt:lpstr>
      <vt:lpstr>Then undo the string at the end of the elastic</vt:lpstr>
      <vt:lpstr>If need be jam something into the elastic loop to stop it ‘pinging’ into the cane parts</vt:lpstr>
      <vt:lpstr>Then knot your string to the elastic, tie the opposite end to the paperclip or weight</vt:lpstr>
      <vt:lpstr>Pull the cane to pieces till you have the handle and string and a few bits!</vt:lpstr>
      <vt:lpstr>Remove the broken bit and find a new piece to replace it. You might need to use pliers, or something sharp, to remove bits inside the cane parts</vt:lpstr>
      <vt:lpstr>Rethread your cane by threading the paper clip end of the string attached to the elastic through each part</vt:lpstr>
      <vt:lpstr>Or if you shortcut like Freedom:  put all the pieces together and thread!</vt:lpstr>
      <vt:lpstr>The last bit has two ‘short’ ends</vt:lpstr>
      <vt:lpstr>Pull the elastic through the last bit of the cane using the string</vt:lpstr>
      <vt:lpstr>…rethread the little metal and string through the elastic, and cut your string</vt:lpstr>
      <vt:lpstr>And you are done!</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Gilligan</dc:creator>
  <cp:lastModifiedBy>Karen Gilligan</cp:lastModifiedBy>
  <cp:revision>22</cp:revision>
  <cp:lastPrinted>2014-02-20T00:46:49Z</cp:lastPrinted>
  <dcterms:created xsi:type="dcterms:W3CDTF">1601-01-01T00:00:00Z</dcterms:created>
  <dcterms:modified xsi:type="dcterms:W3CDTF">2017-08-29T23:31:47Z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