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0"/>
    <p:restoredTop sz="94703"/>
  </p:normalViewPr>
  <p:slideViewPr>
    <p:cSldViewPr>
      <p:cViewPr varScale="1">
        <p:scale>
          <a:sx n="101" d="100"/>
          <a:sy n="101" d="100"/>
        </p:scale>
        <p:origin x="32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C5FDA-C438-DE4C-9A31-D04418FA69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75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A9017-65EE-CD42-A394-963BAF671A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1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F2A6C-8610-6B4B-B313-D44FE4E1D9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13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21EED-29D9-E04F-B441-F43D4BD96D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11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F1F3C-5A08-854E-87D9-C0622B034A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52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6BF9D-8C10-FC47-BA68-7700C6F6E2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85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3A67A-42B5-C84A-8014-F65F66A950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40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95D68-3156-B747-857A-D9B6847D03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80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D435F-06FF-0544-A87C-613FCC2DA4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17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54BB3-33C0-5F40-9BD2-6B03BA90E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76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8CC79-8561-CB4C-94EB-9516E0B166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91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  <a:endParaRPr lang="en-AU" alt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9CB9C72-4E6F-D347-AA75-18C0D5DC83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489075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latin typeface="Arial" charset="0"/>
                <a:ea typeface="Arial" charset="0"/>
                <a:cs typeface="Arial" charset="0"/>
              </a:rPr>
              <a:t>Being A Thinking Mover!</a:t>
            </a:r>
            <a:br>
              <a:rPr lang="en-US" altLang="en-US" sz="4000" dirty="0">
                <a:latin typeface="Arial" charset="0"/>
                <a:ea typeface="Arial" charset="0"/>
                <a:cs typeface="Arial" charset="0"/>
              </a:rPr>
            </a:br>
            <a:r>
              <a:rPr lang="en-US" altLang="en-US" sz="2400" dirty="0"/>
              <a:t>What is Developmental Orientation &amp; Mobility (DOM)?</a:t>
            </a:r>
          </a:p>
        </p:txBody>
      </p:sp>
      <p:pic>
        <p:nvPicPr>
          <p:cNvPr id="2051" name="Picture 4" descr="A Learner, who has no sight, is confidently climbing high in a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1981200"/>
            <a:ext cx="57023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006475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latin typeface="Arial" charset="0"/>
                <a:ea typeface="Arial" charset="0"/>
                <a:cs typeface="Arial" charset="0"/>
              </a:rPr>
              <a:t>DOM and body awareness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371600"/>
            <a:ext cx="7677150" cy="4724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student with Vision Impairment needs to have awareness of their own  body. This will enable them to move to where they want to be with: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Precision - being sure of how to move myself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Fluidity - being able to move in a coordinated and planned manner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Ease - not requiring too much energy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Confidence - motivation and mastery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Purpose - knowledge of where and how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Creativity - for negotiating different situations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Lateral thinking - being able to problem </a:t>
            </a:r>
          </a:p>
          <a:p>
            <a:pPr marL="3429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solve </a:t>
            </a:r>
          </a:p>
        </p:txBody>
      </p:sp>
      <p:pic>
        <p:nvPicPr>
          <p:cNvPr id="4100" name="Picture 4" descr="A Learner is being spun by her teacher aide as part of her sensory development programme" title="spinning on an office cha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495800"/>
            <a:ext cx="233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dirty="0">
                <a:latin typeface="Arial" charset="0"/>
                <a:ea typeface="Arial" charset="0"/>
                <a:cs typeface="Arial" charset="0"/>
              </a:rPr>
              <a:t>DOM is about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90688"/>
            <a:ext cx="5238750" cy="44862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Encouraging the student with a 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ision 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mpairment to: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move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engage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master their own body and world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do it independently!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Successful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ones that encourage the student to want to engage in whatever way possible!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A young Learner is walking confidently using her cane to follow the garden edge" title="Using a cane to travel"/>
          <p:cNvPicPr>
            <a:picLocks noChangeAspect="1" noChangeArrowheads="1"/>
          </p:cNvPicPr>
          <p:nvPr/>
        </p:nvPicPr>
        <p:blipFill>
          <a:blip r:embed="rId2"/>
          <a:srcRect l="18936" r="16055"/>
          <a:stretch>
            <a:fillRect/>
          </a:stretch>
        </p:blipFill>
        <p:spPr bwMode="auto">
          <a:xfrm>
            <a:off x="6019800" y="2133600"/>
            <a:ext cx="279876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>
                <a:latin typeface="Arial" charset="0"/>
                <a:ea typeface="Arial" charset="0"/>
                <a:cs typeface="Arial" charset="0"/>
              </a:rPr>
              <a:t>Successful DOM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41350" y="1905000"/>
            <a:ext cx="3733800" cy="22860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Is when desire to move comes </a:t>
            </a:r>
            <a:r>
              <a:rPr lang="en-US" altLang="en-US" sz="2400" b="1" dirty="0" smtClean="0">
                <a:latin typeface="Arial" charset="0"/>
                <a:ea typeface="Arial" charset="0"/>
                <a:cs typeface="Arial" charset="0"/>
              </a:rPr>
              <a:t>from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the student</a:t>
            </a:r>
          </a:p>
          <a:p>
            <a:pPr eaLnBrk="1" hangingPunct="1"/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Is </a:t>
            </a:r>
            <a:r>
              <a:rPr lang="en-US" altLang="en-US" sz="2400" b="1" dirty="0" smtClean="0"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overly dependent on other to make it happen</a:t>
            </a:r>
          </a:p>
        </p:txBody>
      </p:sp>
      <p:pic>
        <p:nvPicPr>
          <p:cNvPr id="6148" name="Picture 2" descr="A Learner is travelling confidently around her school using her cane" title="Traveling around school using a cane"/>
          <p:cNvPicPr>
            <a:picLocks noChangeAspect="1" noChangeArrowheads="1"/>
          </p:cNvPicPr>
          <p:nvPr/>
        </p:nvPicPr>
        <p:blipFill>
          <a:blip r:embed="rId2"/>
          <a:srcRect r="31500"/>
          <a:stretch>
            <a:fillRect/>
          </a:stretch>
        </p:blipFill>
        <p:spPr bwMode="auto">
          <a:xfrm>
            <a:off x="4375150" y="1690688"/>
            <a:ext cx="3930650" cy="430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dirty="0">
                <a:latin typeface="Arial" charset="0"/>
                <a:ea typeface="Arial" charset="0"/>
                <a:cs typeface="Arial" charset="0"/>
              </a:rPr>
              <a:t>The challenge 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How do we encourage, in a motivating way, each student to</a:t>
            </a:r>
            <a:r>
              <a:rPr lang="en-US" altLang="en-US" sz="2400" b="1" dirty="0">
                <a:latin typeface="Arial" charset="0"/>
                <a:ea typeface="Arial" charset="0"/>
                <a:cs typeface="Arial" charset="0"/>
              </a:rPr>
              <a:t> do as much as they can for themselves?</a:t>
            </a:r>
          </a:p>
          <a:p>
            <a:pPr eaLnBrk="1" hangingPunct="1">
              <a:buFont typeface="Wingdings" charset="2"/>
              <a:buNone/>
            </a:pPr>
            <a:endParaRPr lang="en-US" altLang="en-US" b="1" dirty="0"/>
          </a:p>
        </p:txBody>
      </p:sp>
      <p:pic>
        <p:nvPicPr>
          <p:cNvPr id="7173" name="Picture 6" descr="A Learner who is blind is being guided by her supporter.  The supporter is using a firm touch to the Learners arm to help her anticipate that she is about to be turned to the right" title="Wheelchair Guid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881312"/>
            <a:ext cx="4092618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A Learner who has low vision is using a large print map to learn his way around school" title="Using Ma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9330" y="2895600"/>
            <a:ext cx="3241157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dirty="0">
                <a:latin typeface="Arial" charset="0"/>
                <a:ea typeface="Arial" charset="0"/>
                <a:cs typeface="Arial" charset="0"/>
              </a:rPr>
              <a:t>It’s about </a:t>
            </a:r>
            <a:r>
              <a:rPr lang="en-US" altLang="en-US" sz="4000" b="1" dirty="0" smtClean="0">
                <a:latin typeface="Arial" charset="0"/>
                <a:ea typeface="Arial" charset="0"/>
                <a:cs typeface="Arial" charset="0"/>
              </a:rPr>
              <a:t>control</a:t>
            </a:r>
            <a:endParaRPr lang="en-US" altLang="en-US" sz="4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52500" y="1706563"/>
            <a:ext cx="7239000" cy="1066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This happens when the child has learned about their own body, how to move it effectively, and knows how to get to where they want to be.</a:t>
            </a:r>
          </a:p>
        </p:txBody>
      </p:sp>
      <p:pic>
        <p:nvPicPr>
          <p:cNvPr id="8196" name="Picture 4" descr="A Learner is crawling and having fun on an airbed to develop her motor and vision skills" title="Motor programm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0"/>
            <a:ext cx="434975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A young learner is using her cane to visit a cafe" title="Cane use in the cimmunity"/>
          <p:cNvPicPr>
            <a:picLocks noChangeAspect="1" noChangeArrowheads="1"/>
          </p:cNvPicPr>
          <p:nvPr/>
        </p:nvPicPr>
        <p:blipFill>
          <a:blip r:embed="rId3"/>
          <a:srcRect l="30048"/>
          <a:stretch>
            <a:fillRect/>
          </a:stretch>
        </p:blipFill>
        <p:spPr bwMode="auto">
          <a:xfrm>
            <a:off x="5621337" y="3048000"/>
            <a:ext cx="2532063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dirty="0">
                <a:latin typeface="Arial" charset="0"/>
                <a:ea typeface="Arial" charset="0"/>
                <a:cs typeface="Arial" charset="0"/>
              </a:rPr>
              <a:t>So, Developmental Orientation </a:t>
            </a:r>
            <a:br>
              <a:rPr lang="en-US" altLang="en-US" sz="4000" dirty="0">
                <a:latin typeface="Arial" charset="0"/>
                <a:ea typeface="Arial" charset="0"/>
                <a:cs typeface="Arial" charset="0"/>
              </a:rPr>
            </a:br>
            <a:r>
              <a:rPr lang="en-US" altLang="en-US" sz="4000" dirty="0">
                <a:latin typeface="Arial" charset="0"/>
                <a:ea typeface="Arial" charset="0"/>
                <a:cs typeface="Arial" charset="0"/>
              </a:rPr>
              <a:t>and Mobility is about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981200"/>
            <a:ext cx="7886700" cy="35814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 over: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self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movement by developing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ody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Imagery and efficient purposeful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movement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environment: expecting and getting consistent interactions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physical environment: Learning about things and actively engaging with the world.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881063"/>
          </a:xfrm>
        </p:spPr>
        <p:txBody>
          <a:bodyPr/>
          <a:lstStyle/>
          <a:p>
            <a:pPr algn="ctr" eaLnBrk="1" hangingPunct="1"/>
            <a:r>
              <a:rPr lang="en-US" altLang="en-US" sz="4000">
                <a:latin typeface="Arial" charset="0"/>
                <a:ea typeface="Arial" charset="0"/>
                <a:cs typeface="Arial" charset="0"/>
              </a:rPr>
              <a:t>We want the student to think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524000"/>
            <a:ext cx="7886700" cy="27511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have control over myself and my world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Because I have been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actively involved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with learning about my self and world in a positive way!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can do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And…just you try and stop me!”</a:t>
            </a:r>
          </a:p>
        </p:txBody>
      </p:sp>
      <p:sp>
        <p:nvSpPr>
          <p:cNvPr id="9222" name="TextBox 2"/>
          <p:cNvSpPr txBox="1">
            <a:spLocks noChangeArrowheads="1"/>
          </p:cNvSpPr>
          <p:nvPr/>
        </p:nvSpPr>
        <p:spPr bwMode="auto">
          <a:xfrm>
            <a:off x="628650" y="3923049"/>
            <a:ext cx="51927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NZ" altLang="en-US" sz="2000" dirty="0"/>
              <a:t>Talk to your local Resource Teacher: Vision</a:t>
            </a:r>
          </a:p>
          <a:p>
            <a:r>
              <a:rPr lang="en-NZ" altLang="en-US" sz="2000" dirty="0"/>
              <a:t>For more information about Developmental Orientation and Mobility</a:t>
            </a:r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628650" y="5101467"/>
            <a:ext cx="4737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NZ" altLang="en-US" dirty="0">
                <a:solidFill>
                  <a:srgbClr val="000000"/>
                </a:solidFill>
                <a:ea typeface="Arial" charset="0"/>
                <a:cs typeface="Arial" charset="0"/>
              </a:rPr>
              <a:t>Developed by Moving Forward Ltd and BLENNZ, 2014</a:t>
            </a:r>
          </a:p>
        </p:txBody>
      </p:sp>
      <p:pic>
        <p:nvPicPr>
          <p:cNvPr id="10244" name="Picture 4" descr="A young Learner is sitting proudly and confidently after a session playing on an airbed" title="Feeling confid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2" y="2771660"/>
            <a:ext cx="2971800" cy="367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333</Words>
  <Application>Microsoft Macintosh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Wingdings</vt:lpstr>
      <vt:lpstr>Arial</vt:lpstr>
      <vt:lpstr>Office Theme</vt:lpstr>
      <vt:lpstr>Being A Thinking Mover! What is Developmental Orientation &amp; Mobility (DOM)?</vt:lpstr>
      <vt:lpstr>DOM and body awareness</vt:lpstr>
      <vt:lpstr>DOM is about</vt:lpstr>
      <vt:lpstr>Successful DOM</vt:lpstr>
      <vt:lpstr>The challenge is</vt:lpstr>
      <vt:lpstr>It’s about control</vt:lpstr>
      <vt:lpstr>So, Developmental Orientation  and Mobility is about</vt:lpstr>
      <vt:lpstr>We want the student to think 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 Daly</dc:creator>
  <cp:lastModifiedBy>Karen Gilligan</cp:lastModifiedBy>
  <cp:revision>42</cp:revision>
  <cp:lastPrinted>1601-01-01T00:00:00Z</cp:lastPrinted>
  <dcterms:created xsi:type="dcterms:W3CDTF">1601-01-01T00:00:00Z</dcterms:created>
  <dcterms:modified xsi:type="dcterms:W3CDTF">2017-08-29T23:04:42Z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